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3" r:id="rId2"/>
    <p:sldId id="270" r:id="rId3"/>
    <p:sldId id="277" r:id="rId4"/>
    <p:sldId id="272" r:id="rId5"/>
    <p:sldId id="274" r:id="rId6"/>
    <p:sldId id="275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636262"/>
    <a:srgbClr val="D4D4D4"/>
    <a:srgbClr val="0080C8"/>
    <a:srgbClr val="60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D"/>
          </a:solidFill>
        </a:fill>
      </a:tcStyle>
    </a:wholeTbl>
    <a:band2H>
      <a:tcTxStyle/>
      <a:tcStyle>
        <a:tcBdr/>
        <a:fill>
          <a:solidFill>
            <a:srgbClr val="E6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5EF"/>
          </a:solidFill>
        </a:fill>
      </a:tcStyle>
    </a:wholeTbl>
    <a:band2H>
      <a:tcTxStyle/>
      <a:tcStyle>
        <a:tcBdr/>
        <a:fill>
          <a:solidFill>
            <a:srgbClr val="EFF3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D"/>
          </a:solidFill>
        </a:fill>
      </a:tcStyle>
    </a:wholeTbl>
    <a:band2H>
      <a:tcTxStyle/>
      <a:tcStyle>
        <a:tcBdr/>
        <a:fill>
          <a:solidFill>
            <a:srgbClr val="E6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F1B1A"/>
        </a:fontRef>
        <a:srgbClr val="1F1B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F1B1A"/>
              </a:solidFill>
              <a:prstDash val="solid"/>
              <a:round/>
            </a:ln>
          </a:top>
          <a:bottom>
            <a:ln w="254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F1B1A"/>
              </a:solidFill>
              <a:prstDash val="solid"/>
              <a:round/>
            </a:ln>
          </a:top>
          <a:bottom>
            <a:ln w="254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1B1A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1B1A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1B1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1F1B1A"/>
              </a:solidFill>
              <a:prstDash val="solid"/>
              <a:round/>
            </a:ln>
          </a:left>
          <a:right>
            <a:ln w="12700" cap="flat">
              <a:solidFill>
                <a:srgbClr val="1F1B1A"/>
              </a:solidFill>
              <a:prstDash val="solid"/>
              <a:round/>
            </a:ln>
          </a:right>
          <a:top>
            <a:ln w="12700" cap="flat">
              <a:solidFill>
                <a:srgbClr val="1F1B1A"/>
              </a:solidFill>
              <a:prstDash val="solid"/>
              <a:round/>
            </a:ln>
          </a:top>
          <a:bottom>
            <a:ln w="127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solidFill>
                <a:srgbClr val="1F1B1A"/>
              </a:solidFill>
              <a:prstDash val="solid"/>
              <a:round/>
            </a:ln>
          </a:insideH>
          <a:insideV>
            <a:ln w="12700" cap="flat">
              <a:solidFill>
                <a:srgbClr val="1F1B1A"/>
              </a:solidFill>
              <a:prstDash val="solid"/>
              <a:round/>
            </a:ln>
          </a:insideV>
        </a:tcBdr>
        <a:fill>
          <a:solidFill>
            <a:srgbClr val="1F1B1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1F1B1A"/>
        </a:fontRef>
        <a:srgbClr val="1F1B1A"/>
      </a:tcTxStyle>
      <a:tcStyle>
        <a:tcBdr>
          <a:left>
            <a:ln w="12700" cap="flat">
              <a:solidFill>
                <a:srgbClr val="1F1B1A"/>
              </a:solidFill>
              <a:prstDash val="solid"/>
              <a:round/>
            </a:ln>
          </a:left>
          <a:right>
            <a:ln w="12700" cap="flat">
              <a:solidFill>
                <a:srgbClr val="1F1B1A"/>
              </a:solidFill>
              <a:prstDash val="solid"/>
              <a:round/>
            </a:ln>
          </a:right>
          <a:top>
            <a:ln w="12700" cap="flat">
              <a:solidFill>
                <a:srgbClr val="1F1B1A"/>
              </a:solidFill>
              <a:prstDash val="solid"/>
              <a:round/>
            </a:ln>
          </a:top>
          <a:bottom>
            <a:ln w="127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solidFill>
                <a:srgbClr val="1F1B1A"/>
              </a:solidFill>
              <a:prstDash val="solid"/>
              <a:round/>
            </a:ln>
          </a:insideH>
          <a:insideV>
            <a:ln w="12700" cap="flat">
              <a:solidFill>
                <a:srgbClr val="1F1B1A"/>
              </a:solidFill>
              <a:prstDash val="solid"/>
              <a:round/>
            </a:ln>
          </a:insideV>
        </a:tcBdr>
        <a:fill>
          <a:solidFill>
            <a:srgbClr val="1F1B1A">
              <a:alpha val="20000"/>
            </a:srgbClr>
          </a:solidFill>
        </a:fill>
      </a:tcStyle>
    </a:firstCol>
    <a:lastRow>
      <a:tcTxStyle b="on" i="off">
        <a:fontRef idx="major">
          <a:srgbClr val="1F1B1A"/>
        </a:fontRef>
        <a:srgbClr val="1F1B1A"/>
      </a:tcTxStyle>
      <a:tcStyle>
        <a:tcBdr>
          <a:left>
            <a:ln w="12700" cap="flat">
              <a:solidFill>
                <a:srgbClr val="1F1B1A"/>
              </a:solidFill>
              <a:prstDash val="solid"/>
              <a:round/>
            </a:ln>
          </a:left>
          <a:right>
            <a:ln w="12700" cap="flat">
              <a:solidFill>
                <a:srgbClr val="1F1B1A"/>
              </a:solidFill>
              <a:prstDash val="solid"/>
              <a:round/>
            </a:ln>
          </a:right>
          <a:top>
            <a:ln w="50800" cap="flat">
              <a:solidFill>
                <a:srgbClr val="1F1B1A"/>
              </a:solidFill>
              <a:prstDash val="solid"/>
              <a:round/>
            </a:ln>
          </a:top>
          <a:bottom>
            <a:ln w="127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solidFill>
                <a:srgbClr val="1F1B1A"/>
              </a:solidFill>
              <a:prstDash val="solid"/>
              <a:round/>
            </a:ln>
          </a:insideH>
          <a:insideV>
            <a:ln w="12700" cap="flat">
              <a:solidFill>
                <a:srgbClr val="1F1B1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1F1B1A"/>
        </a:fontRef>
        <a:srgbClr val="1F1B1A"/>
      </a:tcTxStyle>
      <a:tcStyle>
        <a:tcBdr>
          <a:left>
            <a:ln w="12700" cap="flat">
              <a:solidFill>
                <a:srgbClr val="1F1B1A"/>
              </a:solidFill>
              <a:prstDash val="solid"/>
              <a:round/>
            </a:ln>
          </a:left>
          <a:right>
            <a:ln w="12700" cap="flat">
              <a:solidFill>
                <a:srgbClr val="1F1B1A"/>
              </a:solidFill>
              <a:prstDash val="solid"/>
              <a:round/>
            </a:ln>
          </a:right>
          <a:top>
            <a:ln w="12700" cap="flat">
              <a:solidFill>
                <a:srgbClr val="1F1B1A"/>
              </a:solidFill>
              <a:prstDash val="solid"/>
              <a:round/>
            </a:ln>
          </a:top>
          <a:bottom>
            <a:ln w="254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solidFill>
                <a:srgbClr val="1F1B1A"/>
              </a:solidFill>
              <a:prstDash val="solid"/>
              <a:round/>
            </a:ln>
          </a:insideH>
          <a:insideV>
            <a:ln w="12700" cap="flat">
              <a:solidFill>
                <a:srgbClr val="1F1B1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1818" autoAdjust="0"/>
  </p:normalViewPr>
  <p:slideViewPr>
    <p:cSldViewPr snapToGrid="0">
      <p:cViewPr varScale="1">
        <p:scale>
          <a:sx n="107" d="100"/>
          <a:sy n="107" d="100"/>
        </p:scale>
        <p:origin x="174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4639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4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0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74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20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50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85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текст картинка справ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38163" y="645069"/>
            <a:ext cx="8081963" cy="9117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25" cap="all"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547690" y="1817690"/>
            <a:ext cx="4024313" cy="9632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975">
                <a:solidFill>
                  <a:schemeClr val="accent5"/>
                </a:solidFill>
              </a:defRPr>
            </a:lvl1pPr>
            <a:lvl2pPr marL="442402" indent="-99502">
              <a:spcBef>
                <a:spcPts val="0"/>
              </a:spcBef>
              <a:buFontTx/>
              <a:defRPr sz="975">
                <a:solidFill>
                  <a:schemeClr val="accent5"/>
                </a:solidFill>
              </a:defRPr>
            </a:lvl2pPr>
            <a:lvl3pPr marL="778669" indent="-92869">
              <a:spcBef>
                <a:spcPts val="0"/>
              </a:spcBef>
              <a:buFontTx/>
              <a:defRPr sz="975">
                <a:solidFill>
                  <a:schemeClr val="accent5"/>
                </a:solidFill>
              </a:defRPr>
            </a:lvl3pPr>
            <a:lvl4pPr marL="1140142" indent="-111442">
              <a:spcBef>
                <a:spcPts val="0"/>
              </a:spcBef>
              <a:buFontTx/>
              <a:defRPr sz="975">
                <a:solidFill>
                  <a:schemeClr val="accent5"/>
                </a:solidFill>
              </a:defRPr>
            </a:lvl4pPr>
            <a:lvl5pPr marL="1483042" indent="-111442">
              <a:spcBef>
                <a:spcPts val="0"/>
              </a:spcBef>
              <a:buFontTx/>
              <a:defRPr sz="975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3"/>
          </p:nvPr>
        </p:nvSpPr>
        <p:spPr>
          <a:xfrm>
            <a:off x="557213" y="3078163"/>
            <a:ext cx="4014789" cy="2447926"/>
          </a:xfrm>
          <a:prstGeom prst="rect">
            <a:avLst/>
          </a:prstGeom>
        </p:spPr>
        <p:txBody>
          <a:bodyPr lIns="0" tIns="0" rIns="0" bIns="0"/>
          <a:lstStyle>
            <a:lvl1pPr marL="135000" indent="-135000">
              <a:spcBef>
                <a:spcPts val="0"/>
              </a:spcBef>
              <a:buSzPct val="120000"/>
              <a:tabLst>
                <a:tab pos="200025" algn="l"/>
              </a:tabLst>
              <a:defRPr sz="1200"/>
            </a:lvl1pPr>
          </a:lstStyle>
          <a:p>
            <a:pPr marL="180000" indent="-180000">
              <a:spcBef>
                <a:spcPts val="0"/>
              </a:spcBef>
              <a:buSzPct val="120000"/>
              <a:tabLst>
                <a:tab pos="266700" algn="l"/>
              </a:tabLst>
              <a:defRPr sz="1200"/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77726" y="6211385"/>
            <a:ext cx="292707" cy="25391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257175" marR="0" indent="-257175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1pPr>
      <a:lvl2pPr marL="587828" marR="0" indent="-244928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2pPr>
      <a:lvl3pPr marL="914400" marR="0" indent="-22860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3pPr>
      <a:lvl4pPr marL="13030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4pPr>
      <a:lvl5pPr marL="16459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5pPr>
      <a:lvl6pPr marL="19888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6pPr>
      <a:lvl7pPr marL="23317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7pPr>
      <a:lvl8pPr marL="2674619" marR="0" indent="-274319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8pPr>
      <a:lvl9pPr marL="3017519" marR="0" indent="-274319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93332"/>
          </a:xfrm>
          <a:custGeom>
            <a:avLst/>
            <a:gdLst>
              <a:gd name="connsiteX0" fmla="*/ 0 w 9144000"/>
              <a:gd name="connsiteY0" fmla="*/ 0 h 3721396"/>
              <a:gd name="connsiteX1" fmla="*/ 9144000 w 9144000"/>
              <a:gd name="connsiteY1" fmla="*/ 0 h 3721396"/>
              <a:gd name="connsiteX2" fmla="*/ 9144000 w 9144000"/>
              <a:gd name="connsiteY2" fmla="*/ 3101151 h 3721396"/>
              <a:gd name="connsiteX3" fmla="*/ 8523755 w 9144000"/>
              <a:gd name="connsiteY3" fmla="*/ 3721396 h 3721396"/>
              <a:gd name="connsiteX4" fmla="*/ 0 w 9144000"/>
              <a:gd name="connsiteY4" fmla="*/ 3721396 h 372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721396">
                <a:moveTo>
                  <a:pt x="0" y="0"/>
                </a:moveTo>
                <a:lnTo>
                  <a:pt x="9144000" y="0"/>
                </a:lnTo>
                <a:lnTo>
                  <a:pt x="9144000" y="3101151"/>
                </a:lnTo>
                <a:cubicBezTo>
                  <a:pt x="9144000" y="3443703"/>
                  <a:pt x="8866307" y="3721396"/>
                  <a:pt x="8523755" y="3721396"/>
                </a:cubicBezTo>
                <a:lnTo>
                  <a:pt x="0" y="3721396"/>
                </a:lnTo>
                <a:close/>
              </a:path>
            </a:pathLst>
          </a:custGeom>
        </p:spPr>
      </p:pic>
      <p:sp>
        <p:nvSpPr>
          <p:cNvPr id="89" name="Shape 89"/>
          <p:cNvSpPr/>
          <p:nvPr/>
        </p:nvSpPr>
        <p:spPr>
          <a:xfrm>
            <a:off x="5683633" y="6594163"/>
            <a:ext cx="2642035" cy="173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/>
          <a:p>
            <a:pPr algn="r">
              <a:defRPr sz="700" cap="all">
                <a:solidFill>
                  <a:schemeClr val="accent1"/>
                </a:solidFill>
              </a:defRPr>
            </a:pPr>
            <a:endParaRPr sz="525" dirty="0"/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1276295" y="5484050"/>
            <a:ext cx="166069" cy="25391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82880" y="6323798"/>
            <a:ext cx="19250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1" y="4692525"/>
            <a:ext cx="6766559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     Социальная политика</a:t>
            </a:r>
            <a:r>
              <a:rPr lang="ru-RU" b="1" dirty="0">
                <a:solidFill>
                  <a:srgbClr val="0077C8"/>
                </a:solidFill>
              </a:rPr>
              <a:t> </a:t>
            </a:r>
            <a:r>
              <a:rPr lang="ru-RU" b="1" dirty="0" smtClean="0">
                <a:solidFill>
                  <a:srgbClr val="0077C8"/>
                </a:solidFill>
              </a:rPr>
              <a:t>ООО «</a:t>
            </a:r>
            <a:r>
              <a:rPr lang="ru-RU" b="1" dirty="0" err="1" smtClean="0">
                <a:solidFill>
                  <a:srgbClr val="0077C8"/>
                </a:solidFill>
              </a:rPr>
              <a:t>Востокгеология</a:t>
            </a:r>
            <a:r>
              <a:rPr lang="ru-RU" b="1" dirty="0" smtClean="0">
                <a:solidFill>
                  <a:srgbClr val="0077C8"/>
                </a:solidFill>
              </a:rPr>
              <a:t>» гарантирует </a:t>
            </a:r>
            <a:r>
              <a:rPr lang="ru-RU" b="1" dirty="0">
                <a:solidFill>
                  <a:srgbClr val="0077C8"/>
                </a:solidFill>
              </a:rPr>
              <a:t>и создает все условия для поддержки и развития сотрудников. Мы предлагаем качественное медицинское обслуживание, обеспечение отдыха и досуга, </a:t>
            </a:r>
            <a:r>
              <a:rPr lang="ru-RU" b="1" dirty="0" smtClean="0">
                <a:solidFill>
                  <a:srgbClr val="0077C8"/>
                </a:solidFill>
              </a:rPr>
              <a:t>оказываем </a:t>
            </a:r>
            <a:r>
              <a:rPr lang="ru-RU" b="1" dirty="0">
                <a:solidFill>
                  <a:srgbClr val="0077C8"/>
                </a:solidFill>
              </a:rPr>
              <a:t>поддержку в сложных жизненных ситуациях.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77C8"/>
              </a:solidFill>
              <a:effectLst/>
              <a:uFillTx/>
              <a:sym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9440" y="4837384"/>
            <a:ext cx="219456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800" b="1" cap="all" dirty="0" smtClean="0">
                <a:solidFill>
                  <a:srgbClr val="646363"/>
                </a:solidFill>
              </a:rPr>
              <a:t>Отдел по работе с персоналом</a:t>
            </a:r>
          </a:p>
          <a:p>
            <a:r>
              <a:rPr lang="ru-RU" sz="800" b="1" cap="all" dirty="0" smtClean="0">
                <a:solidFill>
                  <a:srgbClr val="646363"/>
                </a:solidFill>
              </a:rPr>
              <a:t>ООО «</a:t>
            </a:r>
            <a:r>
              <a:rPr lang="ru-RU" sz="800" b="1" cap="all" dirty="0" err="1" smtClean="0">
                <a:solidFill>
                  <a:srgbClr val="646363"/>
                </a:solidFill>
              </a:rPr>
              <a:t>Востокгеология</a:t>
            </a:r>
            <a:r>
              <a:rPr lang="ru-RU" sz="800" b="1" cap="all" dirty="0" smtClean="0">
                <a:solidFill>
                  <a:srgbClr val="646363"/>
                </a:solidFill>
              </a:rPr>
              <a:t>»</a:t>
            </a:r>
          </a:p>
          <a:p>
            <a:endParaRPr lang="ru-RU" sz="800" b="1" cap="all" dirty="0">
              <a:solidFill>
                <a:srgbClr val="646363"/>
              </a:solidFill>
            </a:endParaRPr>
          </a:p>
          <a:p>
            <a:endParaRPr lang="en-US" sz="800" b="1" cap="all" dirty="0">
              <a:solidFill>
                <a:srgbClr val="646363"/>
              </a:solidFill>
            </a:endParaRPr>
          </a:p>
          <a:p>
            <a:endParaRPr lang="ru-RU" sz="1600" b="1" dirty="0">
              <a:solidFill>
                <a:srgbClr val="64636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7" y="462587"/>
            <a:ext cx="1844327" cy="11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" y="186804"/>
            <a:ext cx="8946573" cy="61909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" y="6363615"/>
            <a:ext cx="19250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2911" y="325277"/>
            <a:ext cx="7274209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lang="ru-RU" b="1" dirty="0" smtClean="0">
              <a:solidFill>
                <a:srgbClr val="0077C8"/>
              </a:solidFill>
            </a:endParaRPr>
          </a:p>
          <a:p>
            <a:r>
              <a:rPr lang="ru-RU" b="1" dirty="0" smtClean="0">
                <a:solidFill>
                  <a:srgbClr val="0077C8"/>
                </a:solidFill>
              </a:rPr>
              <a:t>САНАТОРНО-КУРОРТНОЕ ЛЕЧЕНИЕ И ОТДЫХ РАБОТНИКОВ</a:t>
            </a:r>
          </a:p>
          <a:p>
            <a:endParaRPr lang="ru-RU" b="1" dirty="0" smtClean="0">
              <a:solidFill>
                <a:srgbClr val="0077C8"/>
              </a:solidFill>
            </a:endParaRPr>
          </a:p>
          <a:p>
            <a:pPr algn="just"/>
            <a:r>
              <a:rPr lang="ru-RU" b="1" dirty="0">
                <a:solidFill>
                  <a:srgbClr val="0077C8"/>
                </a:solidFill>
              </a:rPr>
              <a:t> </a:t>
            </a:r>
            <a:r>
              <a:rPr lang="ru-RU" b="1" dirty="0" smtClean="0">
                <a:solidFill>
                  <a:srgbClr val="0077C8"/>
                </a:solidFill>
              </a:rPr>
              <a:t>   </a:t>
            </a:r>
            <a:r>
              <a:rPr lang="ru-RU" sz="1400" b="1" dirty="0" smtClean="0">
                <a:solidFill>
                  <a:srgbClr val="0077C8"/>
                </a:solidFill>
              </a:rPr>
              <a:t>В нашей компании действует корпоративная социальная программа  «Санаторно-курортное лечение и отдых работников», которая направлена на сохранение </a:t>
            </a:r>
            <a:r>
              <a:rPr lang="ru-RU" sz="1400" b="1" dirty="0">
                <a:solidFill>
                  <a:srgbClr val="0077C8"/>
                </a:solidFill>
              </a:rPr>
              <a:t>и укрепление здоровья работников, профилактику профессиональных и общих </a:t>
            </a:r>
            <a:r>
              <a:rPr lang="ru-RU" sz="1400" b="1" dirty="0" smtClean="0">
                <a:solidFill>
                  <a:srgbClr val="0077C8"/>
                </a:solidFill>
              </a:rPr>
              <a:t>заболеваний.</a:t>
            </a:r>
          </a:p>
          <a:p>
            <a:pPr algn="just"/>
            <a:endParaRPr lang="ru-RU" b="1" dirty="0" smtClean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44" y="108114"/>
            <a:ext cx="1936051" cy="751517"/>
          </a:xfrm>
          <a:prstGeom prst="rect">
            <a:avLst/>
          </a:prstGeom>
        </p:spPr>
      </p:pic>
      <p:pic>
        <p:nvPicPr>
          <p:cNvPr id="1026" name="Picture 2" descr="https://yt3.googleusercontent.com/ytc/AL5GRJUZdwzITBRT06i4AlYd0hX7dgn5X9CpmxW1eOve=s900-c-k-c0x00ffffff-no-r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90" y="2790658"/>
            <a:ext cx="2203260" cy="18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5385" y="2180092"/>
            <a:ext cx="5400307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endParaRPr lang="ru-RU" b="1" dirty="0" smtClean="0">
              <a:solidFill>
                <a:srgbClr val="0077C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7C8"/>
                </a:solidFill>
              </a:rPr>
              <a:t>Путевка предоставляется на работника и на 1(одного) члена семьи;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7C8"/>
                </a:solidFill>
              </a:rPr>
              <a:t>Период отдыха – 14 дней;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7C8"/>
                </a:solidFill>
              </a:rPr>
              <a:t>Критерии предоставления: условия труда, стаж работы в Обществе, использование права на получение путевки в предыдущих периодах;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7C8"/>
                </a:solidFill>
              </a:rPr>
              <a:t>Оплата: с работника удерживается 10% от стоимости путевки, 90% оплата за счет работодателя.</a:t>
            </a:r>
          </a:p>
          <a:p>
            <a:endParaRPr lang="ru-RU" b="1" dirty="0">
              <a:solidFill>
                <a:srgbClr val="007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45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2" y="0"/>
            <a:ext cx="913804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19127"/>
            <a:ext cx="8390244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lang="ru-RU" b="1" dirty="0" smtClean="0">
              <a:solidFill>
                <a:srgbClr val="0077C8"/>
              </a:solidFill>
            </a:endParaRPr>
          </a:p>
          <a:p>
            <a:pPr algn="ctr"/>
            <a:r>
              <a:rPr lang="ru-RU" b="1" dirty="0" smtClean="0">
                <a:solidFill>
                  <a:srgbClr val="0077C8"/>
                </a:solidFill>
              </a:rPr>
              <a:t>ОЗДОРОВИТЕЛЬНЫЙ ЛАГЕРЬ ДЛЯ ДЕТЕЙ</a:t>
            </a:r>
          </a:p>
          <a:p>
            <a:pPr algn="ctr"/>
            <a:endParaRPr lang="ru-RU" b="1" dirty="0" smtClean="0">
              <a:solidFill>
                <a:srgbClr val="0077C8"/>
              </a:solidFill>
            </a:endParaRPr>
          </a:p>
          <a:p>
            <a:pPr algn="ctr"/>
            <a:r>
              <a:rPr lang="ru-RU" b="1" dirty="0">
                <a:solidFill>
                  <a:srgbClr val="0077C8"/>
                </a:solidFill>
              </a:rPr>
              <a:t> </a:t>
            </a:r>
            <a:r>
              <a:rPr lang="ru-RU" b="1" dirty="0" smtClean="0">
                <a:solidFill>
                  <a:srgbClr val="0077C8"/>
                </a:solidFill>
              </a:rPr>
              <a:t>   </a:t>
            </a:r>
            <a:r>
              <a:rPr lang="ru-RU" b="1" dirty="0">
                <a:solidFill>
                  <a:srgbClr val="0077C8"/>
                </a:solidFill>
              </a:rPr>
              <a:t>Дети сотрудников </a:t>
            </a:r>
            <a:r>
              <a:rPr lang="ru-RU" b="1" dirty="0" smtClean="0">
                <a:solidFill>
                  <a:srgbClr val="0077C8"/>
                </a:solidFill>
              </a:rPr>
              <a:t>ООО «</a:t>
            </a:r>
            <a:r>
              <a:rPr lang="ru-RU" b="1" dirty="0" err="1" smtClean="0">
                <a:solidFill>
                  <a:srgbClr val="0077C8"/>
                </a:solidFill>
              </a:rPr>
              <a:t>Востокгелогия</a:t>
            </a:r>
            <a:r>
              <a:rPr lang="ru-RU" b="1" dirty="0" smtClean="0">
                <a:solidFill>
                  <a:srgbClr val="0077C8"/>
                </a:solidFill>
              </a:rPr>
              <a:t>» </a:t>
            </a:r>
            <a:r>
              <a:rPr lang="ru-RU" b="1" dirty="0">
                <a:solidFill>
                  <a:srgbClr val="0077C8"/>
                </a:solidFill>
              </a:rPr>
              <a:t>смогут отдохнуть в </a:t>
            </a:r>
            <a:r>
              <a:rPr lang="ru-RU" b="1" dirty="0" smtClean="0">
                <a:solidFill>
                  <a:srgbClr val="0077C8"/>
                </a:solidFill>
              </a:rPr>
              <a:t> детском оздоровительном лагере «Вита», который  </a:t>
            </a:r>
            <a:r>
              <a:rPr lang="ru-RU" b="1" dirty="0">
                <a:solidFill>
                  <a:srgbClr val="0077C8"/>
                </a:solidFill>
              </a:rPr>
              <a:t>расположен в г. Анапа</a:t>
            </a:r>
            <a:r>
              <a:rPr lang="ru-RU" b="1" dirty="0" smtClean="0">
                <a:solidFill>
                  <a:srgbClr val="0077C8"/>
                </a:solidFill>
              </a:rPr>
              <a:t>. 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44" y="108114"/>
            <a:ext cx="1936051" cy="7515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149" y="2129341"/>
            <a:ext cx="2791480" cy="2791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0916" y="2430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7C8"/>
                </a:solidFill>
              </a:rPr>
              <a:t>Оплата путевки: </a:t>
            </a:r>
            <a:r>
              <a:rPr lang="ru-RU" b="1" dirty="0">
                <a:solidFill>
                  <a:srgbClr val="0077C8"/>
                </a:solidFill>
              </a:rPr>
              <a:t>с работника удерживается 10% от стоимости путевки, 90% оплата за счет работодателя</a:t>
            </a:r>
            <a:r>
              <a:rPr lang="ru-RU" b="1" dirty="0" smtClean="0">
                <a:solidFill>
                  <a:srgbClr val="0077C8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7C8"/>
                </a:solidFill>
              </a:rPr>
              <a:t>Проезд к месту отдыха за счет работодателя;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7C8"/>
                </a:solidFill>
              </a:rPr>
              <a:t>Период отдыха – 20 дней;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07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22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0" y="0"/>
            <a:ext cx="9138047" cy="6858000"/>
          </a:xfrm>
          <a:prstGeom prst="rect">
            <a:avLst/>
          </a:prstGeom>
          <a:effectLst>
            <a:glow rad="25400">
              <a:schemeClr val="accent1">
                <a:alpha val="42000"/>
              </a:schemeClr>
            </a:glow>
          </a:effectLst>
        </p:spPr>
      </p:pic>
      <p:sp>
        <p:nvSpPr>
          <p:cNvPr id="26" name="TextBox 25"/>
          <p:cNvSpPr txBox="1"/>
          <p:nvPr/>
        </p:nvSpPr>
        <p:spPr>
          <a:xfrm>
            <a:off x="543292" y="1015071"/>
            <a:ext cx="8390244" cy="1138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7C8"/>
                </a:solidFill>
              </a:rPr>
              <a:t>КОМПЕНСАЦИЯ РАБОТНИКАМ ООО «ВОСТОКГЕОЛОГИЯ» И ЧЛЕНАМ ИХ СЕМЕЙ РАСХОДОВ НА ПРОЕЗД К МЕСТУ ПРОВЕДЕНИЯ ОТПУСКА И ОБРАТНО </a:t>
            </a:r>
          </a:p>
          <a:p>
            <a:pPr algn="ctr"/>
            <a:endParaRPr lang="ru-RU" b="1" dirty="0">
              <a:solidFill>
                <a:srgbClr val="0077C8"/>
              </a:solidFill>
            </a:endParaRPr>
          </a:p>
          <a:p>
            <a:pPr algn="ctr"/>
            <a:r>
              <a:rPr lang="ru-RU" b="1" dirty="0" smtClean="0">
                <a:solidFill>
                  <a:srgbClr val="0077C8"/>
                </a:solidFill>
              </a:rPr>
              <a:t>       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44" y="108114"/>
            <a:ext cx="1936051" cy="7515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5385" y="215384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77C8"/>
                </a:solidFill>
              </a:rPr>
              <a:t>Работник имеет право на оплату за счет средств Работодателя стоимости проезда своего и одного члена семьи к месту использования отпуска и обратно на территории РФ следующими видами транспорта: железнодорожным транспортом; воздушным транспортом; автобусами междугороднего, пригородного сообщения; при условии следования в отпуск и обратно из пункта отправления (прибытия).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99562" y="2153842"/>
            <a:ext cx="40377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7C8"/>
                </a:solidFill>
              </a:rPr>
              <a:t>Право на компенсацию возникает через 1 год со дня трудоустройства;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7C8"/>
                </a:solidFill>
              </a:rPr>
              <a:t>Использование права компенсации – 1 раз в 2 года;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7C8"/>
                </a:solidFill>
              </a:rPr>
              <a:t>В</a:t>
            </a:r>
            <a:r>
              <a:rPr lang="ru-RU" b="1" dirty="0" smtClean="0">
                <a:solidFill>
                  <a:srgbClr val="0077C8"/>
                </a:solidFill>
              </a:rPr>
              <a:t>озмещается </a:t>
            </a:r>
            <a:r>
              <a:rPr lang="ru-RU" b="1" dirty="0">
                <a:solidFill>
                  <a:srgbClr val="0077C8"/>
                </a:solidFill>
              </a:rPr>
              <a:t>работнику и одному члену его семьи по фактической стоимости, но не более 30 000 </a:t>
            </a:r>
            <a:r>
              <a:rPr lang="ru-RU" b="1" dirty="0" smtClean="0">
                <a:solidFill>
                  <a:srgbClr val="0077C8"/>
                </a:solidFill>
              </a:rPr>
              <a:t>руб. </a:t>
            </a:r>
            <a:r>
              <a:rPr lang="ru-RU" b="1" dirty="0">
                <a:solidFill>
                  <a:srgbClr val="0077C8"/>
                </a:solidFill>
              </a:rPr>
              <a:t>на работника и 20 000 </a:t>
            </a:r>
            <a:r>
              <a:rPr lang="ru-RU" b="1" dirty="0" smtClean="0">
                <a:solidFill>
                  <a:srgbClr val="0077C8"/>
                </a:solidFill>
              </a:rPr>
              <a:t>руб. </a:t>
            </a:r>
            <a:r>
              <a:rPr lang="ru-RU" b="1" dirty="0">
                <a:solidFill>
                  <a:srgbClr val="0077C8"/>
                </a:solidFill>
              </a:rPr>
              <a:t>на члена семьи. </a:t>
            </a:r>
            <a:endParaRPr lang="ru-RU" b="1" dirty="0" smtClean="0">
              <a:solidFill>
                <a:srgbClr val="0077C8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07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29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" y="7937"/>
            <a:ext cx="913804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2071" y="483872"/>
            <a:ext cx="4531895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rgbClr val="0077C8"/>
                </a:solidFill>
              </a:rPr>
              <a:t>ДМС «РЕСО-ГАРАНТИЯ»</a:t>
            </a:r>
          </a:p>
          <a:p>
            <a:endParaRPr lang="ru-RU" b="1" dirty="0">
              <a:solidFill>
                <a:srgbClr val="0077C8"/>
              </a:solidFill>
            </a:endParaRPr>
          </a:p>
          <a:p>
            <a:pPr algn="ctr"/>
            <a:r>
              <a:rPr lang="ru-RU" b="1" dirty="0" smtClean="0">
                <a:solidFill>
                  <a:srgbClr val="0077C8"/>
                </a:solidFill>
              </a:rPr>
              <a:t>ДМС - это возможность получить качественные платные медицинские услуги в дополнение к программам обязательного </a:t>
            </a:r>
            <a:r>
              <a:rPr lang="ru-RU" b="1" dirty="0" err="1" smtClean="0">
                <a:solidFill>
                  <a:srgbClr val="0077C8"/>
                </a:solidFill>
              </a:rPr>
              <a:t>медстрахования</a:t>
            </a:r>
            <a:r>
              <a:rPr lang="ru-RU" b="1" dirty="0" smtClean="0">
                <a:solidFill>
                  <a:srgbClr val="0077C8"/>
                </a:solidFill>
              </a:rPr>
              <a:t> за счет работодателя.</a:t>
            </a:r>
          </a:p>
          <a:p>
            <a:pPr algn="ctr"/>
            <a:endParaRPr lang="ru-RU" b="1" dirty="0">
              <a:solidFill>
                <a:srgbClr val="0077C8"/>
              </a:solidFill>
            </a:endParaRPr>
          </a:p>
          <a:p>
            <a:pPr algn="ctr"/>
            <a:endParaRPr lang="ru-RU" b="1" dirty="0" smtClean="0">
              <a:solidFill>
                <a:srgbClr val="0077C8"/>
              </a:solidFill>
            </a:endParaRPr>
          </a:p>
          <a:p>
            <a:pPr algn="ctr"/>
            <a:endParaRPr lang="ru-RU" b="1" dirty="0">
              <a:solidFill>
                <a:srgbClr val="0077C8"/>
              </a:solidFill>
            </a:endParaRPr>
          </a:p>
          <a:p>
            <a:pPr algn="ctr"/>
            <a:endParaRPr lang="ru-RU" b="1" dirty="0" smtClean="0">
              <a:solidFill>
                <a:srgbClr val="0077C8"/>
              </a:solidFill>
            </a:endParaRPr>
          </a:p>
          <a:p>
            <a:pPr algn="ctr"/>
            <a:endParaRPr lang="ru-RU" b="1" dirty="0">
              <a:solidFill>
                <a:srgbClr val="0077C8"/>
              </a:solidFill>
            </a:endParaRPr>
          </a:p>
          <a:p>
            <a:pPr algn="ctr"/>
            <a:endParaRPr lang="ru-RU" b="1" dirty="0" smtClean="0">
              <a:solidFill>
                <a:srgbClr val="0077C8"/>
              </a:solidFill>
            </a:endParaRPr>
          </a:p>
          <a:p>
            <a:pPr algn="ctr"/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44" y="108114"/>
            <a:ext cx="1936051" cy="751517"/>
          </a:xfrm>
          <a:prstGeom prst="rect">
            <a:avLst/>
          </a:prstGeom>
        </p:spPr>
      </p:pic>
      <p:sp>
        <p:nvSpPr>
          <p:cNvPr id="2" name="AutoShape 2" descr="https://avatars.mds.yandex.net/i?id=d37b82cf7db2ceec50447db852ecf8aac2e725cb-8372844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2902314"/>
            <a:ext cx="3944938" cy="24839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94646" y="2623710"/>
            <a:ext cx="4124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7C8"/>
                </a:solidFill>
              </a:rPr>
              <a:t>Предоставление полиса ДМС при трудоустройстве;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7C8"/>
                </a:solidFill>
              </a:rPr>
              <a:t>Возможность оформления ДМС на членов семьи;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7C8"/>
                </a:solidFill>
              </a:rPr>
              <a:t>Широкий спектр медицинских услуг.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07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03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2" y="31173"/>
            <a:ext cx="9138047" cy="685800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6" name="TextBox 25"/>
          <p:cNvSpPr txBox="1"/>
          <p:nvPr/>
        </p:nvSpPr>
        <p:spPr>
          <a:xfrm>
            <a:off x="279132" y="482262"/>
            <a:ext cx="839024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rgbClr val="0077C8"/>
                </a:solidFill>
              </a:rPr>
              <a:t>МАТЕРИАЛЬНАЯ ПОМОЩЬ</a:t>
            </a:r>
          </a:p>
          <a:p>
            <a:endParaRPr lang="ru-RU" b="1" dirty="0" smtClean="0">
              <a:solidFill>
                <a:srgbClr val="0077C8"/>
              </a:solidFill>
            </a:endParaRPr>
          </a:p>
          <a:p>
            <a:pPr algn="ctr"/>
            <a:r>
              <a:rPr lang="ru-RU" b="1" dirty="0" smtClean="0">
                <a:solidFill>
                  <a:srgbClr val="0077C8"/>
                </a:solidFill>
              </a:rPr>
              <a:t>Оказание материальной помощи сотрудникам при возникновении сложных и других жизненных ситуаций 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44" y="108114"/>
            <a:ext cx="1936051" cy="7515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391" y="2527798"/>
            <a:ext cx="2755220" cy="181959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5385" y="1773416"/>
            <a:ext cx="3075257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77C8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в </a:t>
            </a:r>
            <a:r>
              <a:rPr lang="ru-RU" sz="1400" dirty="0">
                <a:solidFill>
                  <a:srgbClr val="0077C8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случае тяжелой болезни и необходимости медицинского обследования или лечения </a:t>
            </a:r>
            <a:r>
              <a:rPr lang="ru-RU" sz="1400" dirty="0" smtClean="0">
                <a:solidFill>
                  <a:srgbClr val="0077C8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работника </a:t>
            </a:r>
            <a:r>
              <a:rPr lang="ru-RU" sz="1400" dirty="0">
                <a:solidFill>
                  <a:srgbClr val="0077C8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(члена семьи)</a:t>
            </a:r>
            <a:endParaRPr lang="ru-RU" sz="1400" dirty="0">
              <a:solidFill>
                <a:srgbClr val="0077C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1360" y="1730821"/>
            <a:ext cx="251681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rgbClr val="0077C8"/>
                </a:solidFill>
              </a:rPr>
              <a:t>в связи со смертью члена семьи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7750" y="4520226"/>
            <a:ext cx="3399745" cy="1246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77C8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В случае причинения материального ущерба работнику  в связи с экстремальной ситуацией (стихийное бедствие, пожар, авария, кража и т.п.)</a:t>
            </a:r>
            <a:endParaRPr lang="ru-RU" sz="1500" dirty="0">
              <a:solidFill>
                <a:srgbClr val="0077C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615" y="3258655"/>
            <a:ext cx="181478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7C8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0077C8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ри </a:t>
            </a:r>
            <a:r>
              <a:rPr lang="ru-RU" sz="1600" dirty="0">
                <a:solidFill>
                  <a:srgbClr val="0077C8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рождении ребенка</a:t>
            </a:r>
            <a:endParaRPr lang="ru-RU" sz="1600" dirty="0">
              <a:solidFill>
                <a:srgbClr val="0077C8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9492" y="4777101"/>
            <a:ext cx="237068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7C8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Работнику, имеющему ребенка-инвалида в возрасте до 18 лет </a:t>
            </a:r>
            <a:endParaRPr lang="ru-RU" sz="1600" dirty="0">
              <a:solidFill>
                <a:srgbClr val="0077C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66813" y="3290896"/>
            <a:ext cx="2129109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7C8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Работнику-инвалиду</a:t>
            </a:r>
            <a:endParaRPr lang="ru-RU" sz="1600" dirty="0">
              <a:solidFill>
                <a:srgbClr val="007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85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1F1B1A"/>
      </a:dk1>
      <a:lt1>
        <a:srgbClr val="FFFFFF"/>
      </a:lt1>
      <a:dk2>
        <a:srgbClr val="A7A7A7"/>
      </a:dk2>
      <a:lt2>
        <a:srgbClr val="535353"/>
      </a:lt2>
      <a:accent1>
        <a:srgbClr val="004C97"/>
      </a:accent1>
      <a:accent2>
        <a:srgbClr val="4D82B6"/>
      </a:accent2>
      <a:accent3>
        <a:srgbClr val="99B7D5"/>
      </a:accent3>
      <a:accent4>
        <a:srgbClr val="CCDBEA"/>
      </a:accent4>
      <a:accent5>
        <a:srgbClr val="0077C8"/>
      </a:accent5>
      <a:accent6>
        <a:srgbClr val="002B55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1B1A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1B1A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C97"/>
      </a:accent1>
      <a:accent2>
        <a:srgbClr val="4D82B6"/>
      </a:accent2>
      <a:accent3>
        <a:srgbClr val="99B7D5"/>
      </a:accent3>
      <a:accent4>
        <a:srgbClr val="CCDBEA"/>
      </a:accent4>
      <a:accent5>
        <a:srgbClr val="0077C8"/>
      </a:accent5>
      <a:accent6>
        <a:srgbClr val="002B55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1B1A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1B1A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550</Words>
  <Application>Microsoft Office PowerPoint</Application>
  <PresentationFormat>Экран (4:3)</PresentationFormat>
  <Paragraphs>55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Ермилов Александр</dc:creator>
  <cp:lastModifiedBy>Огородников Евгений Владимирович</cp:lastModifiedBy>
  <cp:revision>76</cp:revision>
  <dcterms:modified xsi:type="dcterms:W3CDTF">2023-03-30T02:28:09Z</dcterms:modified>
</cp:coreProperties>
</file>